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8" r:id="rId3"/>
    <p:sldId id="284" r:id="rId4"/>
    <p:sldId id="285" r:id="rId5"/>
    <p:sldId id="256" r:id="rId6"/>
    <p:sldId id="271" r:id="rId7"/>
    <p:sldId id="272" r:id="rId8"/>
    <p:sldId id="273" r:id="rId9"/>
    <p:sldId id="279" r:id="rId10"/>
    <p:sldId id="274" r:id="rId11"/>
    <p:sldId id="275" r:id="rId12"/>
    <p:sldId id="276" r:id="rId13"/>
    <p:sldId id="277" r:id="rId14"/>
    <p:sldId id="278" r:id="rId15"/>
    <p:sldId id="257" r:id="rId16"/>
    <p:sldId id="280" r:id="rId17"/>
    <p:sldId id="281" r:id="rId18"/>
    <p:sldId id="282" r:id="rId19"/>
    <p:sldId id="283" r:id="rId20"/>
    <p:sldId id="289" r:id="rId21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90" y="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19915"/>
            <a:ext cx="8675370" cy="150230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702191"/>
            <a:ext cx="8675370" cy="5401994"/>
          </a:xfrm>
        </p:spPr>
        <p:txBody>
          <a:bodyPr>
            <a:normAutofit/>
          </a:bodyPr>
          <a:lstStyle>
            <a:lvl1pPr>
              <a:defRPr sz="2400"/>
            </a:lvl1pPr>
            <a:lvl2pPr marL="754380" indent="-251460">
              <a:buFont typeface="Wingdings" panose="05000000000000000000" pitchFamily="2" charset="2"/>
              <a:buChar char="Ø"/>
              <a:defRPr sz="2000"/>
            </a:lvl2pPr>
            <a:lvl3pPr marL="1257300" indent="-251460">
              <a:buFont typeface="Wingdings" panose="05000000000000000000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659988"/>
            <a:ext cx="8675370" cy="534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DC6E-EB95-4BA3-BB0D-32D425EF598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Entertainment Center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702190"/>
            <a:ext cx="8675370" cy="5917809"/>
          </a:xfrm>
        </p:spPr>
        <p:txBody>
          <a:bodyPr>
            <a:noAutofit/>
          </a:bodyPr>
          <a:lstStyle/>
          <a:p>
            <a:r>
              <a:rPr lang="en-US" sz="2800" dirty="0"/>
              <a:t>TV</a:t>
            </a:r>
          </a:p>
          <a:p>
            <a:pPr lvl="1"/>
            <a:r>
              <a:rPr lang="en-US" sz="2400" dirty="0"/>
              <a:t>Adjust using Numark CH 1 Slider </a:t>
            </a:r>
          </a:p>
          <a:p>
            <a:pPr lvl="1"/>
            <a:r>
              <a:rPr lang="en-US" sz="2400" dirty="0"/>
              <a:t>Usually on at 50%</a:t>
            </a:r>
          </a:p>
          <a:p>
            <a:r>
              <a:rPr lang="en-US" sz="2800" dirty="0"/>
              <a:t>DVD</a:t>
            </a:r>
          </a:p>
          <a:p>
            <a:pPr lvl="1"/>
            <a:r>
              <a:rPr lang="en-US" sz="2400" dirty="0"/>
              <a:t>Adjust using Numark CH 2 Slider </a:t>
            </a:r>
          </a:p>
          <a:p>
            <a:pPr lvl="1"/>
            <a:r>
              <a:rPr lang="en-US" sz="2400" dirty="0"/>
              <a:t>Usually on at 50%</a:t>
            </a:r>
          </a:p>
          <a:p>
            <a:r>
              <a:rPr lang="en-US" sz="2800" dirty="0"/>
              <a:t>Microphone Wired &amp; Audio Technica Wireless</a:t>
            </a:r>
          </a:p>
          <a:p>
            <a:pPr lvl="1"/>
            <a:r>
              <a:rPr lang="en-US" sz="2400" dirty="0"/>
              <a:t>Adjust using Numark Mic Slider </a:t>
            </a:r>
          </a:p>
          <a:p>
            <a:pPr lvl="1"/>
            <a:r>
              <a:rPr lang="en-US" sz="2400" dirty="0"/>
              <a:t>Usually off at 0 because of wired mic, on is 50%</a:t>
            </a:r>
          </a:p>
          <a:p>
            <a:endParaRPr lang="en-US" sz="2800" dirty="0"/>
          </a:p>
          <a:p>
            <a:r>
              <a:rPr lang="en-US" sz="2800" dirty="0"/>
              <a:t>Microphones SR 40 PRO 2</a:t>
            </a:r>
          </a:p>
          <a:p>
            <a:pPr lvl="1"/>
            <a:r>
              <a:rPr lang="en-US" sz="2400" dirty="0"/>
              <a:t>Preset using YAMAHA Mixer Mic Level 1 &amp; 2</a:t>
            </a:r>
          </a:p>
          <a:p>
            <a:pPr lvl="1"/>
            <a:r>
              <a:rPr lang="en-US" sz="2400" dirty="0"/>
              <a:t>Adjustment not needed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316" y="6592366"/>
            <a:ext cx="1297593" cy="90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95" y="4227532"/>
            <a:ext cx="628820" cy="1516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99" y="1843070"/>
            <a:ext cx="662619" cy="11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316" y="3019405"/>
            <a:ext cx="687652" cy="13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Equalization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4" y="1702191"/>
            <a:ext cx="9001125" cy="5401994"/>
          </a:xfrm>
        </p:spPr>
        <p:txBody>
          <a:bodyPr>
            <a:noAutofit/>
          </a:bodyPr>
          <a:lstStyle/>
          <a:p>
            <a:r>
              <a:rPr lang="en-US" sz="2800" dirty="0"/>
              <a:t>System has some frequency equalization abilities</a:t>
            </a:r>
          </a:p>
          <a:p>
            <a:pPr lvl="1"/>
            <a:r>
              <a:rPr lang="en-US" sz="2400" dirty="0"/>
              <a:t>To deal with room and less than optimal installations</a:t>
            </a:r>
          </a:p>
          <a:p>
            <a:pPr lvl="1"/>
            <a:r>
              <a:rPr lang="en-US" sz="2400" dirty="0"/>
              <a:t>Current settings must not be changed significantly</a:t>
            </a:r>
          </a:p>
          <a:p>
            <a:r>
              <a:rPr lang="en-US" sz="2800" dirty="0"/>
              <a:t>Numark Settings:</a:t>
            </a:r>
          </a:p>
          <a:p>
            <a:pPr lvl="1"/>
            <a:r>
              <a:rPr lang="en-US" sz="2400" dirty="0"/>
              <a:t>Treble +10 Max</a:t>
            </a:r>
          </a:p>
          <a:p>
            <a:pPr lvl="1"/>
            <a:r>
              <a:rPr lang="en-US" sz="2400" dirty="0"/>
              <a:t>Mid about 1 o’clock</a:t>
            </a:r>
          </a:p>
          <a:p>
            <a:pPr lvl="1"/>
            <a:r>
              <a:rPr lang="en-US" sz="2400" dirty="0"/>
              <a:t>Bass about 3 o’clock</a:t>
            </a:r>
          </a:p>
          <a:p>
            <a:r>
              <a:rPr lang="en-US" sz="2800" dirty="0"/>
              <a:t>YAMAHA Settings:</a:t>
            </a:r>
          </a:p>
          <a:p>
            <a:pPr lvl="1"/>
            <a:r>
              <a:rPr lang="en-US" sz="2400" dirty="0"/>
              <a:t>High +15 DB</a:t>
            </a:r>
          </a:p>
          <a:p>
            <a:pPr lvl="1"/>
            <a:r>
              <a:rPr lang="en-US" sz="2400" dirty="0"/>
              <a:t>Low about 2 o’clock</a:t>
            </a:r>
          </a:p>
          <a:p>
            <a:r>
              <a:rPr lang="en-US" sz="2800" dirty="0"/>
              <a:t>Room Echo</a:t>
            </a:r>
          </a:p>
          <a:p>
            <a:pPr lvl="1"/>
            <a:r>
              <a:rPr lang="en-US" sz="2400" dirty="0"/>
              <a:t>The only way to reduce room echo is to change speaker location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03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629586"/>
            <a:ext cx="8610600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73" y="4298253"/>
            <a:ext cx="4110126" cy="243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461" y="3510649"/>
            <a:ext cx="403443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 A &amp; B must match: 9 to 11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2409" y="4777021"/>
            <a:ext cx="866199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Stereo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377" y="5837480"/>
            <a:ext cx="51648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Lift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6228" y="4336531"/>
            <a:ext cx="1777794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CH A &amp; B from</a:t>
            </a:r>
          </a:p>
          <a:p>
            <a:r>
              <a:rPr lang="en-US" sz="2000" dirty="0"/>
              <a:t>YAMAHA Mixer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231" y="5668796"/>
            <a:ext cx="2027927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</a:p>
          <a:p>
            <a:r>
              <a:rPr lang="en-US" sz="2000" dirty="0"/>
              <a:t>Speakers Polarity </a:t>
            </a:r>
          </a:p>
          <a:p>
            <a:r>
              <a:rPr lang="en-US" sz="2000" dirty="0"/>
              <a:t>Must Match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7988" y="1288989"/>
            <a:ext cx="426969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 THIS TO CONTROL ROOM VOLUME</a:t>
            </a:r>
          </a:p>
        </p:txBody>
      </p:sp>
      <p:sp>
        <p:nvSpPr>
          <p:cNvPr id="11" name="Oval 10"/>
          <p:cNvSpPr/>
          <p:nvPr/>
        </p:nvSpPr>
        <p:spPr>
          <a:xfrm>
            <a:off x="6168194" y="2886040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/>
          <p:cNvSpPr/>
          <p:nvPr/>
        </p:nvSpPr>
        <p:spPr>
          <a:xfrm>
            <a:off x="3017016" y="2865027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6339644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3115037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081673" y="7121355"/>
            <a:ext cx="814248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Caution: Do Not bridge. This can damage the speakers with excessive power.</a:t>
            </a:r>
          </a:p>
        </p:txBody>
      </p:sp>
    </p:spTree>
    <p:extLst>
      <p:ext uri="{BB962C8B-B14F-4D97-AF65-F5344CB8AC3E}">
        <p14:creationId xmlns:p14="http://schemas.microsoft.com/office/powerpoint/2010/main" val="1956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NUMARK </a:t>
            </a:r>
            <a:r>
              <a:rPr lang="en-US" dirty="0" smtClean="0"/>
              <a:t>CD </a:t>
            </a:r>
            <a:r>
              <a:rPr lang="en-US" dirty="0"/>
              <a:t>Mix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06" y="2116835"/>
            <a:ext cx="7035801" cy="3872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681" y="1103758"/>
            <a:ext cx="3868816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Input Mic: Wired &amp; Audio Technical</a:t>
            </a:r>
          </a:p>
          <a:p>
            <a:r>
              <a:rPr lang="en-US" sz="2000" dirty="0"/>
              <a:t>Input CH 1: TV Cable Box</a:t>
            </a:r>
          </a:p>
          <a:p>
            <a:r>
              <a:rPr lang="en-US" sz="2000" dirty="0"/>
              <a:t>Input CH 2: DVD or external device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515" y="4027846"/>
            <a:ext cx="1772345" cy="16357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Treble +10 max</a:t>
            </a:r>
          </a:p>
          <a:p>
            <a:endParaRPr lang="en-US" sz="2000" dirty="0"/>
          </a:p>
          <a:p>
            <a:r>
              <a:rPr lang="en-US" sz="2000" dirty="0"/>
              <a:t>Mid 1 o’clock</a:t>
            </a:r>
          </a:p>
          <a:p>
            <a:endParaRPr lang="en-US" sz="2000" dirty="0"/>
          </a:p>
          <a:p>
            <a:r>
              <a:rPr lang="en-US" sz="2000" dirty="0"/>
              <a:t>Bass 3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327" y="6056555"/>
            <a:ext cx="10470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Mic On</a:t>
            </a:r>
          </a:p>
          <a:p>
            <a:pPr algn="ctr"/>
            <a:r>
              <a:rPr lang="en-US" sz="1800" dirty="0"/>
              <a:t>Mic: 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4024" y="1120440"/>
            <a:ext cx="265143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Output: YAMAHA Mixer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565" y="6061441"/>
            <a:ext cx="10615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TV</a:t>
            </a:r>
          </a:p>
          <a:p>
            <a:pPr algn="ctr"/>
            <a:r>
              <a:rPr lang="en-US" sz="1800" dirty="0" err="1" smtClean="0"/>
              <a:t>Phono</a:t>
            </a:r>
            <a:endParaRPr lang="en-US" sz="1800" dirty="0"/>
          </a:p>
          <a:p>
            <a:pPr algn="ctr"/>
            <a:r>
              <a:rPr lang="en-US" sz="1800" dirty="0"/>
              <a:t>Ch1: 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387" y="6061443"/>
            <a:ext cx="8132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Fader</a:t>
            </a:r>
          </a:p>
          <a:p>
            <a:pPr algn="ctr"/>
            <a:r>
              <a:rPr lang="en-US" sz="1800" dirty="0"/>
              <a:t>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9839" y="6048914"/>
            <a:ext cx="10615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DVD</a:t>
            </a:r>
          </a:p>
          <a:p>
            <a:pPr algn="ctr"/>
            <a:r>
              <a:rPr lang="en-US" sz="1800" dirty="0" err="1"/>
              <a:t>Phono</a:t>
            </a:r>
            <a:r>
              <a:rPr lang="en-US" sz="1800" dirty="0"/>
              <a:t> </a:t>
            </a:r>
            <a:endParaRPr lang="en-US" sz="1800" dirty="0" smtClean="0"/>
          </a:p>
          <a:p>
            <a:pPr algn="ctr"/>
            <a:r>
              <a:rPr lang="en-US" sz="1800" dirty="0" smtClean="0"/>
              <a:t>Ch2</a:t>
            </a:r>
            <a:r>
              <a:rPr lang="en-US" sz="1800" dirty="0"/>
              <a:t>: 50%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460" y="6143641"/>
            <a:ext cx="1711650" cy="1018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Adjust so Meters are Full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909" y="6048914"/>
            <a:ext cx="1371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Stereo</a:t>
            </a:r>
          </a:p>
          <a:p>
            <a:pPr algn="ctr"/>
            <a:r>
              <a:rPr lang="en-US" sz="1800" dirty="0"/>
              <a:t>Master 60%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7549" y="6056555"/>
            <a:ext cx="7857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1+2</a:t>
            </a:r>
          </a:p>
          <a:p>
            <a:pPr algn="ctr"/>
            <a:r>
              <a:rPr lang="en-US" sz="1800" dirty="0"/>
              <a:t>Gain 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1971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48074" y="6033881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7688" y="6057138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0909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67549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49305" y="491051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05239" y="5056965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8611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00577" y="415051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71898" y="415051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60202" y="4160481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01204" y="41612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12350" y="439974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31583" y="462238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1583" y="533538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6147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36601" y="4975792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97491" y="4242015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4975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28073" y="7236714"/>
            <a:ext cx="5450185" cy="401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CD1 or CD2 select using the CH1 or CH2 switch</a:t>
            </a:r>
          </a:p>
        </p:txBody>
      </p:sp>
    </p:spTree>
    <p:extLst>
      <p:ext uri="{BB962C8B-B14F-4D97-AF65-F5344CB8AC3E}">
        <p14:creationId xmlns:p14="http://schemas.microsoft.com/office/powerpoint/2010/main" val="103204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NUMARK CD Mix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036" y="5411787"/>
            <a:ext cx="3153556" cy="7096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CH1: TV Cable box</a:t>
            </a:r>
          </a:p>
          <a:p>
            <a:r>
              <a:rPr lang="en-US" sz="2000" dirty="0"/>
              <a:t>CH2: DVD or External Device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1037" y="6170863"/>
            <a:ext cx="264739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Master: YAMAHA Mixer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779" y="5411786"/>
            <a:ext cx="1826842" cy="1018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MIC: Wired &amp; Audio Technica Wireless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56" y="2386013"/>
            <a:ext cx="8091488" cy="2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410600" y="1091162"/>
            <a:ext cx="1673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YAMAHA</a:t>
            </a:r>
          </a:p>
          <a:p>
            <a:pPr algn="ctr"/>
            <a:r>
              <a:rPr lang="en-US" sz="3200" dirty="0"/>
              <a:t>Mixer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" y="462669"/>
            <a:ext cx="9585960" cy="6963782"/>
            <a:chOff x="472440" y="295029"/>
            <a:chExt cx="9585960" cy="69637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9181" y="963820"/>
              <a:ext cx="4221646" cy="55720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07057" y="323936"/>
              <a:ext cx="1222707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To</a:t>
              </a:r>
            </a:p>
            <a:p>
              <a:pPr algn="ctr"/>
              <a:r>
                <a:rPr lang="en-US" sz="2000" dirty="0"/>
                <a:t>Power AMP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1010" y="295029"/>
              <a:ext cx="1440139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From Numark</a:t>
              </a:r>
            </a:p>
            <a:p>
              <a:pPr algn="ctr"/>
              <a:r>
                <a:rPr lang="en-US" sz="2000" dirty="0"/>
                <a:t>CD Mix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5533" y="309569"/>
              <a:ext cx="1202958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2000" dirty="0"/>
                <a:t>MICs From</a:t>
              </a:r>
            </a:p>
            <a:p>
              <a:pPr algn="ctr"/>
              <a:r>
                <a:rPr lang="en-US" sz="2000" dirty="0"/>
                <a:t>SR40 PRO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0978" y="1855050"/>
              <a:ext cx="1397114" cy="13270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PAD 1 Up</a:t>
              </a:r>
            </a:p>
            <a:p>
              <a:pPr algn="r"/>
              <a:r>
                <a:rPr lang="en-US" sz="2000" dirty="0"/>
                <a:t>PAD 2 Up</a:t>
              </a:r>
            </a:p>
            <a:p>
              <a:pPr algn="r"/>
              <a:r>
                <a:rPr lang="en-US" sz="2000" dirty="0"/>
                <a:t>HPF1 Down</a:t>
              </a:r>
            </a:p>
            <a:p>
              <a:pPr algn="r"/>
              <a:r>
                <a:rPr lang="en-US" sz="2000" dirty="0"/>
                <a:t>HPF2 Down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9129" y="2716909"/>
              <a:ext cx="274543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Red Button</a:t>
              </a:r>
            </a:p>
            <a:p>
              <a:r>
                <a:rPr lang="en-US" sz="2000" dirty="0"/>
                <a:t>Phantom </a:t>
              </a:r>
              <a:r>
                <a:rPr lang="en-US" sz="2000" dirty="0" smtClean="0"/>
                <a:t>Up for </a:t>
              </a:r>
              <a:r>
                <a:rPr lang="en-US" sz="2000" dirty="0"/>
                <a:t>OFF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030" y="4371469"/>
              <a:ext cx="206364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Fx1 Down ON</a:t>
              </a:r>
            </a:p>
            <a:p>
              <a:pPr algn="r"/>
              <a:r>
                <a:rPr lang="en-US" sz="2000" dirty="0"/>
                <a:t>Fx2 Down ON</a:t>
              </a:r>
            </a:p>
            <a:p>
              <a:pPr algn="r"/>
              <a:r>
                <a:rPr lang="en-US" sz="2000" u="sng" dirty="0"/>
                <a:t>Mono</a:t>
              </a:r>
              <a:r>
                <a:rPr lang="en-US" sz="2000" dirty="0"/>
                <a:t> / Stereo UP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0828" y="4264101"/>
              <a:ext cx="29875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Meter Set -</a:t>
              </a:r>
              <a:r>
                <a:rPr lang="en-US" sz="2000" dirty="0" smtClean="0"/>
                <a:t>3DB all </a:t>
              </a:r>
              <a:r>
                <a:rPr lang="en-US" sz="2000" dirty="0"/>
                <a:t>devices</a:t>
              </a:r>
            </a:p>
            <a:p>
              <a:r>
                <a:rPr lang="en-US" sz="2000" dirty="0"/>
                <a:t>Start with TV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9131" y="5274295"/>
              <a:ext cx="274171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Master Volume 3 o’clock</a:t>
              </a:r>
            </a:p>
            <a:p>
              <a:endParaRPr lang="en-US" sz="2000" dirty="0"/>
            </a:p>
            <a:p>
              <a:r>
                <a:rPr lang="en-US" sz="2000" dirty="0"/>
                <a:t>Headphones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828" y="3677602"/>
              <a:ext cx="1682192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Power on / off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328" y="3245770"/>
              <a:ext cx="2232342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Gain 12 o’clock</a:t>
              </a:r>
            </a:p>
            <a:p>
              <a:pPr algn="r"/>
              <a:r>
                <a:rPr lang="en-US" sz="2000" dirty="0"/>
                <a:t>High +15 DB o’clock</a:t>
              </a:r>
            </a:p>
            <a:p>
              <a:pPr algn="r"/>
              <a:r>
                <a:rPr lang="en-US" sz="2000" dirty="0"/>
                <a:t>Low 2 o’clock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485" y="5517538"/>
              <a:ext cx="2310377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Mic Level 1 2 o’clock</a:t>
              </a:r>
            </a:p>
            <a:p>
              <a:pPr algn="r"/>
              <a:r>
                <a:rPr lang="en-US" sz="2000" dirty="0"/>
                <a:t>Mic Level 2 2 o’clock</a:t>
              </a:r>
            </a:p>
            <a:p>
              <a:pPr algn="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4092" y="6550925"/>
              <a:ext cx="25075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Level 3/4 2 o’clock</a:t>
              </a:r>
            </a:p>
            <a:p>
              <a:r>
                <a:rPr lang="en-US" sz="2000" dirty="0"/>
                <a:t>Level 5/6 0 Not Used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1628" y="6535894"/>
              <a:ext cx="2860591" cy="7096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Fx</a:t>
              </a:r>
              <a:r>
                <a:rPr lang="en-US" sz="2000" dirty="0"/>
                <a:t> Return Level 11 o’clock</a:t>
              </a:r>
            </a:p>
            <a:p>
              <a:r>
                <a:rPr lang="en-US" sz="2000" dirty="0"/>
                <a:t>Delay Down, VO. Echo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" y="997463"/>
              <a:ext cx="225827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1/L &amp; </a:t>
              </a:r>
              <a:r>
                <a:rPr lang="en-US" sz="2000" dirty="0" smtClean="0"/>
                <a:t>2/R Settings MUST </a:t>
              </a:r>
              <a:r>
                <a:rPr lang="en-US" sz="2000" dirty="0"/>
                <a:t>match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065479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>
              <a:off x="5250263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>
              <a:off x="6553418" y="558572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5345556" y="581249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4579763" y="5812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>
              <a:off x="4275994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Oval 37"/>
            <p:cNvSpPr/>
            <p:nvPr/>
          </p:nvSpPr>
          <p:spPr>
            <a:xfrm>
              <a:off x="3592350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/>
            <p:cNvSpPr/>
            <p:nvPr/>
          </p:nvSpPr>
          <p:spPr>
            <a:xfrm>
              <a:off x="5155660" y="42641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391845" y="367070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Oval 40"/>
            <p:cNvSpPr/>
            <p:nvPr/>
          </p:nvSpPr>
          <p:spPr>
            <a:xfrm>
              <a:off x="4217426" y="418757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>
              <a:off x="3525044" y="420812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>
              <a:off x="3610074" y="4446237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4306928" y="4459179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Oval 46"/>
            <p:cNvSpPr/>
            <p:nvPr/>
          </p:nvSpPr>
          <p:spPr>
            <a:xfrm>
              <a:off x="3416785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Oval 47"/>
            <p:cNvSpPr/>
            <p:nvPr/>
          </p:nvSpPr>
          <p:spPr>
            <a:xfrm>
              <a:off x="4121641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Oval 49"/>
            <p:cNvSpPr/>
            <p:nvPr/>
          </p:nvSpPr>
          <p:spPr>
            <a:xfrm>
              <a:off x="3312379" y="4932014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Oval 50"/>
            <p:cNvSpPr/>
            <p:nvPr/>
          </p:nvSpPr>
          <p:spPr>
            <a:xfrm>
              <a:off x="4226161" y="493161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Oval 51"/>
            <p:cNvSpPr/>
            <p:nvPr/>
          </p:nvSpPr>
          <p:spPr>
            <a:xfrm>
              <a:off x="3558298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Oval 52"/>
            <p:cNvSpPr/>
            <p:nvPr/>
          </p:nvSpPr>
          <p:spPr>
            <a:xfrm>
              <a:off x="4259180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Oval 53"/>
            <p:cNvSpPr/>
            <p:nvPr/>
          </p:nvSpPr>
          <p:spPr>
            <a:xfrm>
              <a:off x="6676245" y="46875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Oval 54"/>
            <p:cNvSpPr/>
            <p:nvPr/>
          </p:nvSpPr>
          <p:spPr>
            <a:xfrm>
              <a:off x="3778621" y="493161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66364" y="257614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Oval 45"/>
            <p:cNvSpPr/>
            <p:nvPr/>
          </p:nvSpPr>
          <p:spPr>
            <a:xfrm>
              <a:off x="3952882" y="256759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97834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40 PRO 2 Microphone 1 and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6" y="1470088"/>
            <a:ext cx="1451057" cy="5964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6" y="1182414"/>
            <a:ext cx="5794267" cy="263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901" y="3922234"/>
            <a:ext cx="2130776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1 - 12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8250" y="3928280"/>
            <a:ext cx="2130776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2 - 12 o’clock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936" y="4268012"/>
            <a:ext cx="371005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1 and 2 settings must match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89" y="4773884"/>
            <a:ext cx="3655889" cy="2116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7421" y="1727676"/>
            <a:ext cx="3912097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Goes to YAMAHA Mixer 1/L and 2/R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770" y="6841008"/>
            <a:ext cx="151208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YAMAHA 1/L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0330" y="5715112"/>
            <a:ext cx="1544141" cy="4010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YAMAHA 2/R</a:t>
            </a:r>
          </a:p>
        </p:txBody>
      </p:sp>
      <p:sp>
        <p:nvSpPr>
          <p:cNvPr id="12" name="Oval 11"/>
          <p:cNvSpPr/>
          <p:nvPr/>
        </p:nvSpPr>
        <p:spPr>
          <a:xfrm>
            <a:off x="6613254" y="239188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4217037" y="296955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7060259" y="3021916"/>
            <a:ext cx="156235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Power on/off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2878" y="5068784"/>
            <a:ext cx="3644007" cy="25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 has slide switch, Up is on Down is off</a:t>
            </a:r>
          </a:p>
          <a:p>
            <a:endParaRPr lang="en-US" sz="2000" dirty="0"/>
          </a:p>
          <a:p>
            <a:r>
              <a:rPr lang="en-US" sz="2000" dirty="0"/>
              <a:t>If green light does not go on and stay on with MIC on, replace batteries</a:t>
            </a:r>
          </a:p>
          <a:p>
            <a:endParaRPr lang="en-US" sz="2000" dirty="0"/>
          </a:p>
          <a:p>
            <a:r>
              <a:rPr lang="en-US" sz="2000" dirty="0"/>
              <a:t>Turn off MIC when done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8728" y="4607116"/>
            <a:ext cx="750975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On</a:t>
            </a:r>
          </a:p>
          <a:p>
            <a:r>
              <a:rPr lang="en-US" sz="2000" dirty="0"/>
              <a:t>Mute</a:t>
            </a:r>
          </a:p>
          <a:p>
            <a:r>
              <a:rPr lang="en-US" sz="2000" dirty="0"/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70605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502305"/>
          </a:xfrm>
        </p:spPr>
        <p:txBody>
          <a:bodyPr>
            <a:normAutofit/>
          </a:bodyPr>
          <a:lstStyle/>
          <a:p>
            <a:r>
              <a:rPr lang="en-US" dirty="0"/>
              <a:t>Audio Technica Microphones A and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60" y="1752929"/>
            <a:ext cx="5935240" cy="307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94" y="2094702"/>
            <a:ext cx="2982645" cy="97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65" y="5589634"/>
            <a:ext cx="4593293" cy="101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0049" y="1183752"/>
            <a:ext cx="409830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Goes to NUMARK CD Mix 1 MIC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682" y="5220300"/>
            <a:ext cx="244445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 NUMARK CD Mix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6607" y="5044659"/>
            <a:ext cx="3644007" cy="25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 has button on bottom, press on press off</a:t>
            </a:r>
          </a:p>
          <a:p>
            <a:endParaRPr lang="en-US" sz="2000" dirty="0"/>
          </a:p>
          <a:p>
            <a:r>
              <a:rPr lang="en-US" sz="2000" dirty="0"/>
              <a:t>If diversity A or B light does not go on and stay on with MIC on, replace batteries</a:t>
            </a:r>
          </a:p>
          <a:p>
            <a:endParaRPr lang="en-US" sz="2000" dirty="0"/>
          </a:p>
          <a:p>
            <a:r>
              <a:rPr lang="en-US" sz="2000" dirty="0"/>
              <a:t>Turn off MIC when done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7535" y="2727320"/>
            <a:ext cx="140897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Push Power</a:t>
            </a:r>
          </a:p>
        </p:txBody>
      </p:sp>
    </p:spTree>
    <p:extLst>
      <p:ext uri="{BB962C8B-B14F-4D97-AF65-F5344CB8AC3E}">
        <p14:creationId xmlns:p14="http://schemas.microsoft.com/office/powerpoint/2010/main" val="185102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502305"/>
          </a:xfrm>
        </p:spPr>
        <p:txBody>
          <a:bodyPr>
            <a:normAutofit/>
          </a:bodyPr>
          <a:lstStyle/>
          <a:p>
            <a:r>
              <a:rPr lang="en-US" dirty="0"/>
              <a:t>Audio Technica Microphones A &amp;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0" y="1542824"/>
            <a:ext cx="7083105" cy="55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84" y="1786086"/>
            <a:ext cx="3515087" cy="545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53" y="1751180"/>
            <a:ext cx="3615479" cy="5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Smart 4K TV with Cable and Internet access</a:t>
            </a:r>
          </a:p>
          <a:p>
            <a:r>
              <a:rPr lang="en-US" sz="3200" dirty="0" smtClean="0"/>
              <a:t>DVD Blu-ray Player</a:t>
            </a:r>
          </a:p>
          <a:p>
            <a:r>
              <a:rPr lang="en-US" sz="3200" dirty="0" smtClean="0"/>
              <a:t>Wireless &amp; Wired Microphones</a:t>
            </a:r>
          </a:p>
          <a:p>
            <a:r>
              <a:rPr lang="en-US" sz="3200" dirty="0" smtClean="0"/>
              <a:t>CD Players with Karaoke or DJ</a:t>
            </a:r>
          </a:p>
          <a:p>
            <a:r>
              <a:rPr lang="en-US" sz="3200" dirty="0"/>
              <a:t>External Systems Connect</a:t>
            </a:r>
          </a:p>
          <a:p>
            <a:pPr lvl="1"/>
            <a:r>
              <a:rPr lang="en-US" sz="2800" dirty="0" smtClean="0"/>
              <a:t>Computer Display and Audio</a:t>
            </a:r>
          </a:p>
          <a:p>
            <a:pPr lvl="1"/>
            <a:r>
              <a:rPr lang="en-US" sz="2800" dirty="0" smtClean="0"/>
              <a:t>MP4 Music Player</a:t>
            </a:r>
          </a:p>
          <a:p>
            <a:pPr lvl="1"/>
            <a:r>
              <a:rPr lang="en-US" sz="2800" dirty="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37053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9597" y="2882585"/>
            <a:ext cx="8675370" cy="1918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System Power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when done!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TV and DVD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96" y="1508309"/>
            <a:ext cx="8675370" cy="5933049"/>
          </a:xfrm>
        </p:spPr>
        <p:txBody>
          <a:bodyPr>
            <a:normAutofit/>
          </a:bodyPr>
          <a:lstStyle/>
          <a:p>
            <a:r>
              <a:rPr lang="en-US" dirty="0"/>
              <a:t>Power On TV</a:t>
            </a:r>
          </a:p>
          <a:p>
            <a:pPr lvl="1"/>
            <a:r>
              <a:rPr lang="en-US" dirty="0"/>
              <a:t>Press Comcast </a:t>
            </a:r>
            <a:r>
              <a:rPr lang="en-US" dirty="0" smtClean="0"/>
              <a:t>remote TV </a:t>
            </a:r>
            <a:r>
              <a:rPr lang="en-US" dirty="0"/>
              <a:t>button then Power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Comcast </a:t>
            </a:r>
            <a:r>
              <a:rPr lang="en-US" dirty="0"/>
              <a:t>box light goes on TV goes on</a:t>
            </a:r>
          </a:p>
          <a:p>
            <a:pPr lvl="1"/>
            <a:r>
              <a:rPr lang="en-US" dirty="0"/>
              <a:t>If TV fails to go on </a:t>
            </a:r>
            <a:r>
              <a:rPr lang="en-US" dirty="0" smtClean="0"/>
              <a:t>Press TV </a:t>
            </a:r>
            <a:r>
              <a:rPr lang="en-US" dirty="0"/>
              <a:t>remote</a:t>
            </a:r>
            <a:r>
              <a:rPr lang="en-US" dirty="0" smtClean="0"/>
              <a:t> </a:t>
            </a:r>
            <a:r>
              <a:rPr lang="en-US" dirty="0"/>
              <a:t>power </a:t>
            </a:r>
            <a:r>
              <a:rPr lang="en-US" dirty="0" smtClean="0"/>
              <a:t>button</a:t>
            </a:r>
            <a:endParaRPr lang="en-US" dirty="0"/>
          </a:p>
          <a:p>
            <a:r>
              <a:rPr lang="en-US" dirty="0"/>
              <a:t>Power Off TV</a:t>
            </a:r>
          </a:p>
          <a:p>
            <a:pPr lvl="1"/>
            <a:r>
              <a:rPr lang="en-US" dirty="0"/>
              <a:t>Press Comcast remote TV button then Power Button</a:t>
            </a:r>
          </a:p>
          <a:p>
            <a:pPr lvl="1"/>
            <a:r>
              <a:rPr lang="en-US" dirty="0"/>
              <a:t>Comcast box light goes </a:t>
            </a:r>
            <a:r>
              <a:rPr lang="en-US" dirty="0" smtClean="0"/>
              <a:t>off </a:t>
            </a:r>
            <a:r>
              <a:rPr lang="en-US" dirty="0"/>
              <a:t>TV goes </a:t>
            </a:r>
            <a:r>
              <a:rPr lang="en-US" dirty="0" smtClean="0"/>
              <a:t>off</a:t>
            </a:r>
            <a:endParaRPr lang="en-US" dirty="0"/>
          </a:p>
          <a:p>
            <a:pPr lvl="1"/>
            <a:r>
              <a:rPr lang="en-US" dirty="0"/>
              <a:t>If TV fails to go </a:t>
            </a:r>
            <a:r>
              <a:rPr lang="en-US" dirty="0" smtClean="0"/>
              <a:t>off </a:t>
            </a:r>
            <a:r>
              <a:rPr lang="en-US" dirty="0"/>
              <a:t>Press TV remote power button</a:t>
            </a:r>
          </a:p>
          <a:p>
            <a:r>
              <a:rPr lang="en-US" dirty="0" smtClean="0"/>
              <a:t>To select </a:t>
            </a:r>
            <a:r>
              <a:rPr lang="en-US" dirty="0"/>
              <a:t>TV </a:t>
            </a:r>
            <a:r>
              <a:rPr lang="en-US" dirty="0" smtClean="0"/>
              <a:t>source</a:t>
            </a:r>
            <a:r>
              <a:rPr lang="en-US" dirty="0"/>
              <a:t>: Cable, DVD, Internet </a:t>
            </a:r>
            <a:r>
              <a:rPr lang="en-US" dirty="0" smtClean="0"/>
              <a:t>use </a:t>
            </a:r>
            <a:r>
              <a:rPr lang="en-US" dirty="0"/>
              <a:t>TV </a:t>
            </a:r>
            <a:r>
              <a:rPr lang="en-US" dirty="0" smtClean="0"/>
              <a:t>remote</a:t>
            </a:r>
            <a:endParaRPr lang="en-US" dirty="0"/>
          </a:p>
          <a:p>
            <a:pPr lvl="1"/>
            <a:r>
              <a:rPr lang="en-US" dirty="0"/>
              <a:t>Press menu button to open options at screen bottom</a:t>
            </a:r>
          </a:p>
          <a:p>
            <a:pPr lvl="1"/>
            <a:r>
              <a:rPr lang="en-US" dirty="0"/>
              <a:t>Use left and right buttons to navigate, go left to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smtClean="0"/>
              <a:t>Sources appear </a:t>
            </a:r>
            <a:r>
              <a:rPr lang="en-US" dirty="0"/>
              <a:t>above, press up button on remote</a:t>
            </a:r>
          </a:p>
          <a:p>
            <a:pPr lvl="1"/>
            <a:r>
              <a:rPr lang="en-US" dirty="0"/>
              <a:t>Use left and right buttons to navigate and pick a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/>
              <a:t>When desired </a:t>
            </a:r>
            <a:r>
              <a:rPr lang="en-US" dirty="0" smtClean="0"/>
              <a:t>Source </a:t>
            </a:r>
            <a:r>
              <a:rPr lang="en-US" dirty="0"/>
              <a:t>is found press center button</a:t>
            </a:r>
          </a:p>
          <a:p>
            <a:pPr lvl="1"/>
            <a:r>
              <a:rPr lang="en-US" dirty="0"/>
              <a:t>Press down button to get back to options screen at bottom</a:t>
            </a:r>
          </a:p>
          <a:p>
            <a:pPr lvl="1"/>
            <a:r>
              <a:rPr lang="en-US" dirty="0"/>
              <a:t>Press menu button to close options at screen bottom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1" y="381000"/>
            <a:ext cx="1008674" cy="347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635" y="368174"/>
            <a:ext cx="111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TV button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15514" y="721838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05810" y="519065"/>
            <a:ext cx="65673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193740" y="703731"/>
            <a:ext cx="656738" cy="20277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09" y="3995341"/>
            <a:ext cx="1285875" cy="3648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3233" y="4217686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9961" y="6886174"/>
            <a:ext cx="80182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21459" y="4402352"/>
            <a:ext cx="283103" cy="11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</p:cNvCxnSpPr>
          <p:nvPr/>
        </p:nvCxnSpPr>
        <p:spPr>
          <a:xfrm flipV="1">
            <a:off x="8421784" y="6999891"/>
            <a:ext cx="579364" cy="867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6768" y="5627827"/>
            <a:ext cx="88485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>
            <a:off x="8431626" y="5828331"/>
            <a:ext cx="759291" cy="14567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15165" y="5251866"/>
            <a:ext cx="29976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Up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5123" y="6286020"/>
            <a:ext cx="293350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6730" y="5854230"/>
            <a:ext cx="10740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1009" y="5854230"/>
            <a:ext cx="13946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457884" y="5560540"/>
            <a:ext cx="759291" cy="14567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55448" y="5333501"/>
            <a:ext cx="109542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96355" y="6463957"/>
            <a:ext cx="8920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V="1">
            <a:off x="8388394" y="6656283"/>
            <a:ext cx="296691" cy="817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Connections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522220"/>
            <a:ext cx="1323975" cy="596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56" y="3697076"/>
            <a:ext cx="2152750" cy="369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311" y="1207629"/>
            <a:ext cx="4423145" cy="2381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981" y="3697076"/>
            <a:ext cx="5385605" cy="357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7057" y="1094002"/>
            <a:ext cx="795411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1</a:t>
            </a:r>
          </a:p>
          <a:p>
            <a:r>
              <a:rPr lang="en-US" dirty="0" smtClean="0"/>
              <a:t>USB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8607" y="1899966"/>
            <a:ext cx="923586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Audio</a:t>
            </a:r>
          </a:p>
          <a:p>
            <a:pPr algn="ctr"/>
            <a:r>
              <a:rPr lang="en-US" dirty="0" smtClean="0"/>
              <a:t>Optical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883" y="2552813"/>
            <a:ext cx="20401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HDMI 1-4   RF 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8487" y="5764179"/>
            <a:ext cx="1093954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0621" y="4418995"/>
            <a:ext cx="1492524" cy="7096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Connect Box</a:t>
            </a:r>
          </a:p>
          <a:p>
            <a:pPr algn="r"/>
            <a:r>
              <a:rPr lang="en-US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98437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5842"/>
            <a:ext cx="9144000" cy="9828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 System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42489"/>
            <a:ext cx="9144000" cy="3996515"/>
          </a:xfrm>
        </p:spPr>
        <p:txBody>
          <a:bodyPr>
            <a:noAutofit/>
          </a:bodyPr>
          <a:lstStyle/>
          <a:p>
            <a:r>
              <a:rPr lang="en-US" sz="2000" dirty="0"/>
              <a:t>Examine speakers to ensure they are safely attached</a:t>
            </a:r>
          </a:p>
          <a:p>
            <a:r>
              <a:rPr lang="en-US" sz="2000" dirty="0"/>
              <a:t>Open Credenza doors to ensure equipment does not overheat</a:t>
            </a:r>
          </a:p>
          <a:p>
            <a:r>
              <a:rPr lang="en-US" sz="2000" dirty="0" smtClean="0"/>
              <a:t>Turn </a:t>
            </a:r>
            <a:r>
              <a:rPr lang="en-US" sz="2000" dirty="0"/>
              <a:t>on as needed TV &amp; DVD, then PA Power </a:t>
            </a:r>
            <a:r>
              <a:rPr lang="en-US" sz="2000" dirty="0" smtClean="0"/>
              <a:t>Strip, then Power AMP</a:t>
            </a:r>
            <a:endParaRPr lang="en-US" sz="2000" dirty="0"/>
          </a:p>
          <a:p>
            <a:r>
              <a:rPr lang="en-US" sz="2000" dirty="0" smtClean="0"/>
              <a:t>Ensure </a:t>
            </a:r>
            <a:r>
              <a:rPr lang="en-US" sz="2000" dirty="0"/>
              <a:t>all devices are powered on</a:t>
            </a:r>
          </a:p>
          <a:p>
            <a:r>
              <a:rPr lang="en-US" sz="2000" dirty="0"/>
              <a:t>Use Power AMP to control ROOM </a:t>
            </a:r>
            <a:r>
              <a:rPr lang="en-US" sz="2000" dirty="0" smtClean="0"/>
              <a:t>Volume</a:t>
            </a:r>
          </a:p>
          <a:p>
            <a:r>
              <a:rPr lang="en-US" sz="2000" dirty="0" smtClean="0"/>
              <a:t>Left and Right Volume </a:t>
            </a:r>
            <a:r>
              <a:rPr lang="en-US" sz="2000" dirty="0"/>
              <a:t>Must Match, turn down to 9 o’clock when </a:t>
            </a:r>
            <a:r>
              <a:rPr lang="en-US" sz="2000" dirty="0" smtClean="0"/>
              <a:t>done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needed see detailed settings in the following pages</a:t>
            </a:r>
          </a:p>
          <a:p>
            <a:r>
              <a:rPr lang="en-US" sz="2000" dirty="0" smtClean="0"/>
              <a:t>When done turn off All power including Power AMP</a:t>
            </a:r>
          </a:p>
          <a:p>
            <a:endParaRPr lang="en-US" sz="2000" dirty="0"/>
          </a:p>
          <a:p>
            <a:r>
              <a:rPr lang="en-US" sz="2000" b="1" dirty="0"/>
              <a:t>CAUTION DO NOT use microphones closer than 15 feet to speakers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03" y="910418"/>
            <a:ext cx="5059018" cy="1113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5080" y="533400"/>
            <a:ext cx="499872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AMP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042160"/>
            <a:ext cx="58317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520" y="2011680"/>
            <a:ext cx="72410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042160"/>
            <a:ext cx="84792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3176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7123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SR 40 PRO 2 Microphone 1  &amp; 2 (use these first)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switch up on mic for on and verify light goes on at receiver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light fails to go on or goes on then off replace batteries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needed adjust volume on power AMP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mic switch down for off, verify light goes off at receiver</a:t>
            </a:r>
          </a:p>
          <a:p>
            <a:pPr>
              <a:lnSpc>
                <a:spcPct val="100000"/>
              </a:lnSpc>
            </a:pPr>
            <a:r>
              <a:rPr lang="en-US" dirty="0"/>
              <a:t>Audio Technica Mic A (use only if needed </a:t>
            </a:r>
            <a:r>
              <a:rPr lang="en-US" dirty="0" smtClean="0"/>
              <a:t>&amp; see </a:t>
            </a:r>
            <a:r>
              <a:rPr lang="en-US" dirty="0"/>
              <a:t>wired mic)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Verify Mic A volume is set properly (see detailed instructions)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Press button at bottom of mic until light goes on at receiver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light fails to go on or goes on then off replace batteries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needed adjust volume on power AMP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Press button again to turn off mic, verify light goes off at receiver </a:t>
            </a:r>
          </a:p>
          <a:p>
            <a:pPr>
              <a:lnSpc>
                <a:spcPct val="100000"/>
              </a:lnSpc>
            </a:pPr>
            <a:r>
              <a:rPr lang="en-US" dirty="0"/>
              <a:t>Wired Mic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When not using set its volume to 0 or turn off mic switch on Numark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using Mic A then remove wired mic from cabinet &amp; place near users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580" y="1759339"/>
            <a:ext cx="523480" cy="215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53777" y="4817749"/>
            <a:ext cx="1998573" cy="65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30070" y="1759339"/>
            <a:ext cx="523480" cy="2151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053323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Turn off MICs when done or batteries will fail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2340" y="365710"/>
            <a:ext cx="187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no sound go to details</a:t>
            </a:r>
          </a:p>
        </p:txBody>
      </p:sp>
    </p:spTree>
    <p:extLst>
      <p:ext uri="{BB962C8B-B14F-4D97-AF65-F5344CB8AC3E}">
        <p14:creationId xmlns:p14="http://schemas.microsoft.com/office/powerpoint/2010/main" val="340036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TV or DVD (turn on TV, if needed DVD, and then PA)</a:t>
            </a:r>
          </a:p>
          <a:p>
            <a:pPr lvl="1"/>
            <a:r>
              <a:rPr lang="en-US" sz="2400" dirty="0"/>
              <a:t>Turn down TV speakers to 1, 2, or 3 (too much echo)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r>
              <a:rPr lang="en-US" sz="2800" dirty="0"/>
              <a:t>CD 1 or 2 (turn on PA)</a:t>
            </a:r>
          </a:p>
          <a:p>
            <a:pPr lvl="1"/>
            <a:r>
              <a:rPr lang="en-US" sz="2400" dirty="0"/>
              <a:t>On Numark select CD 1 and or 2 switch and press play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pPr lvl="1"/>
            <a:r>
              <a:rPr lang="en-US" sz="2400" dirty="0"/>
              <a:t>When done switch CH 1 &amp; 2 </a:t>
            </a:r>
            <a:r>
              <a:rPr lang="en-US" sz="2400" dirty="0" smtClean="0"/>
              <a:t>to </a:t>
            </a:r>
            <a:r>
              <a:rPr lang="en-US" sz="2400" dirty="0" err="1"/>
              <a:t>Phono</a:t>
            </a:r>
            <a:r>
              <a:rPr lang="en-US" sz="2400" dirty="0"/>
              <a:t> / Line so TV &amp; DVD work</a:t>
            </a:r>
          </a:p>
          <a:p>
            <a:r>
              <a:rPr lang="en-US" sz="2800" dirty="0"/>
              <a:t>External device - computer MP players (turn on PA)</a:t>
            </a:r>
          </a:p>
          <a:p>
            <a:pPr lvl="1"/>
            <a:r>
              <a:rPr lang="en-US" sz="2400" dirty="0"/>
              <a:t>Find cable quick disconnect near center of hutch</a:t>
            </a:r>
          </a:p>
          <a:p>
            <a:pPr lvl="1"/>
            <a:r>
              <a:rPr lang="en-US" sz="2400" dirty="0"/>
              <a:t>Find external device cable near center of hutch</a:t>
            </a:r>
          </a:p>
          <a:p>
            <a:pPr lvl="1"/>
            <a:r>
              <a:rPr lang="en-US" sz="2400" dirty="0"/>
              <a:t>Disconnect cable from DVD and connect external device cable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pPr lvl="1"/>
            <a:r>
              <a:rPr lang="en-US" sz="2400" dirty="0"/>
              <a:t>When done reconnect DVD player so DVD works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82340" y="365710"/>
            <a:ext cx="187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no sound go to details</a:t>
            </a:r>
          </a:p>
        </p:txBody>
      </p:sp>
    </p:spTree>
    <p:extLst>
      <p:ext uri="{BB962C8B-B14F-4D97-AF65-F5344CB8AC3E}">
        <p14:creationId xmlns:p14="http://schemas.microsoft.com/office/powerpoint/2010/main" val="348392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</a:t>
            </a:r>
            <a:r>
              <a:rPr lang="en-US" dirty="0" smtClean="0"/>
              <a:t>Configuration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25307" y="4412333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H="1" flipV="1">
            <a:off x="2057826" y="3610860"/>
            <a:ext cx="636467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034648" y="2503001"/>
            <a:ext cx="39434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89" y="4718953"/>
            <a:ext cx="1135637" cy="516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9" y="3141362"/>
            <a:ext cx="1135637" cy="5882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26021" y="5071763"/>
            <a:ext cx="626069" cy="1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9500" y="5061676"/>
            <a:ext cx="589532" cy="10084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90" y="4896298"/>
            <a:ext cx="3013519" cy="663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34" y="3141362"/>
            <a:ext cx="2231346" cy="122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600" y="4977121"/>
            <a:ext cx="1401421" cy="1849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0413" y="1765642"/>
            <a:ext cx="4555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6818" y="1765642"/>
            <a:ext cx="64492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DVD</a:t>
            </a:r>
          </a:p>
        </p:txBody>
      </p:sp>
      <p:cxnSp>
        <p:nvCxnSpPr>
          <p:cNvPr id="15" name="Straight Connector 14"/>
          <p:cNvCxnSpPr>
            <a:stCxn id="19" idx="2"/>
          </p:cNvCxnSpPr>
          <p:nvPr/>
        </p:nvCxnSpPr>
        <p:spPr>
          <a:xfrm>
            <a:off x="4850293" y="2166397"/>
            <a:ext cx="4149" cy="2420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/>
        </p:nvCxnSpPr>
        <p:spPr>
          <a:xfrm flipH="1">
            <a:off x="3114574" y="2166648"/>
            <a:ext cx="13626" cy="89539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8112" y="2747101"/>
            <a:ext cx="0" cy="314942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3046" y="2454605"/>
            <a:ext cx="16501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Quick Disconnect Cable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5573" y="1765390"/>
            <a:ext cx="12294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1</a:t>
            </a:r>
          </a:p>
        </p:txBody>
      </p:sp>
      <p:cxnSp>
        <p:nvCxnSpPr>
          <p:cNvPr id="20" name="Straight Connector 19"/>
          <p:cNvCxnSpPr>
            <a:stCxn id="14" idx="2"/>
          </p:cNvCxnSpPr>
          <p:nvPr/>
        </p:nvCxnSpPr>
        <p:spPr>
          <a:xfrm>
            <a:off x="3959278" y="2166649"/>
            <a:ext cx="7279" cy="24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3136" y="2503004"/>
            <a:ext cx="0" cy="111808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794" y="2319169"/>
            <a:ext cx="126810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Wired Mic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0738" y="284455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9731" y="285774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4585" y="371743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4292" y="5061676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95750" y="5061679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5129" y="5061676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89731" y="5358246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57822" y="5559676"/>
            <a:ext cx="1093564" cy="853147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5287" y="6242101"/>
            <a:ext cx="12294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3820" y="6170240"/>
            <a:ext cx="118147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8849" y="6163399"/>
            <a:ext cx="121353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615722" y="5575798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20450" y="5585095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1515" y="3809769"/>
            <a:ext cx="178747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Mic 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095" y="5311902"/>
            <a:ext cx="1710533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Mic 1</a:t>
            </a:r>
          </a:p>
          <a:p>
            <a:r>
              <a:rPr lang="en-US" sz="2000" dirty="0"/>
              <a:t>Wireless Mic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3777" y="1765390"/>
            <a:ext cx="4574624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u="sng" dirty="0"/>
              <a:t>Cables</a:t>
            </a:r>
          </a:p>
          <a:p>
            <a:pPr algn="ctr"/>
            <a:endParaRPr lang="en-US" sz="1600" b="1" u="sng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TV to Numark: RCA-RCA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DVD To Numark: RCA-RCA female link (2) RCA-RCA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External 1: RCA-mini stereo male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External 2: None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Numark to YAMAHA: RCA-RCA  RCA-Phone Plug (2)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Wired Mic to Numark: XLR-XLR (1) Y-XLR (1)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Wireless Mic A to Numark: XLR-XLR (1)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Wireless Mic 1 &amp; 2: XLR-XLR (2)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YAMAHA to AMP: XLR-RCA  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2094" y="5540141"/>
            <a:ext cx="686406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46663" y="6826832"/>
            <a:ext cx="1117742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YAMAHA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0307" y="4349622"/>
            <a:ext cx="102143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Numark</a:t>
            </a:r>
          </a:p>
        </p:txBody>
      </p:sp>
    </p:spTree>
    <p:extLst>
      <p:ext uri="{BB962C8B-B14F-4D97-AF65-F5344CB8AC3E}">
        <p14:creationId xmlns:p14="http://schemas.microsoft.com/office/powerpoint/2010/main" val="3601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Controls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372" y="6871070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CAUTION - Wired Mic is a source of serious feedback when left in cabinet. Set volume to 0 or switch off or use wired Mic. Yes Wireless Audio Technica Mic A is tied to wired Mic.</a:t>
            </a:r>
          </a:p>
        </p:txBody>
      </p:sp>
      <p:sp>
        <p:nvSpPr>
          <p:cNvPr id="5" name="Oval 4"/>
          <p:cNvSpPr/>
          <p:nvPr/>
        </p:nvSpPr>
        <p:spPr>
          <a:xfrm>
            <a:off x="5632839" y="283450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313507" y="6019829"/>
            <a:ext cx="3527942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Wired Mic</a:t>
            </a:r>
          </a:p>
          <a:p>
            <a:pPr algn="r"/>
            <a:r>
              <a:rPr lang="en-US" sz="2000" dirty="0"/>
              <a:t>Wireless Audio Technica Mic 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8933" y="5732540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261" y="6025703"/>
            <a:ext cx="89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CD1 </a:t>
            </a:r>
            <a:r>
              <a:rPr lang="en-US" sz="2000" dirty="0" smtClean="0"/>
              <a:t>or</a:t>
            </a:r>
            <a:endParaRPr lang="en-US" sz="2000" dirty="0"/>
          </a:p>
          <a:p>
            <a:pPr algn="r"/>
            <a:r>
              <a:rPr lang="en-US" sz="2000" dirty="0" smtClean="0"/>
              <a:t>TV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40103" y="5723405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6657" y="6015569"/>
            <a:ext cx="1012113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CD2 </a:t>
            </a:r>
            <a:r>
              <a:rPr lang="en-US" sz="2000" dirty="0" smtClean="0"/>
              <a:t>or</a:t>
            </a:r>
            <a:endParaRPr lang="en-US" sz="2000" dirty="0"/>
          </a:p>
          <a:p>
            <a:r>
              <a:rPr lang="en-US" sz="2000" dirty="0" smtClean="0"/>
              <a:t>DVD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29892" y="5745098"/>
            <a:ext cx="757757" cy="25238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49577" y="6028449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028" y="2984342"/>
            <a:ext cx="4965445" cy="27040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24261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553777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7194819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7655942" y="4253193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591755" y="5722646"/>
            <a:ext cx="605797" cy="3101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747" y="5745101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50993" y="5097058"/>
            <a:ext cx="805513" cy="5560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5921473" y="6032765"/>
            <a:ext cx="1273349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Center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42" y="3106647"/>
            <a:ext cx="1401421" cy="1849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616" y="5324879"/>
            <a:ext cx="159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 1    Mic 2</a:t>
            </a:r>
          </a:p>
          <a:p>
            <a:pPr algn="ctr"/>
            <a:r>
              <a:rPr lang="en-US" sz="2000" dirty="0"/>
              <a:t>Wireless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411493" y="4982043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3242" y="4985842"/>
            <a:ext cx="0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24643" y="4596765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1589203" y="4596765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2293881" y="5305389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450828" y="4985838"/>
            <a:ext cx="0" cy="3195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93884" y="4594428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9" name="Group 38"/>
          <p:cNvGrpSpPr/>
          <p:nvPr/>
        </p:nvGrpSpPr>
        <p:grpSpPr>
          <a:xfrm>
            <a:off x="2829469" y="1244131"/>
            <a:ext cx="4501396" cy="1502579"/>
            <a:chOff x="2829469" y="1244131"/>
            <a:chExt cx="4501396" cy="1502579"/>
          </a:xfrm>
        </p:grpSpPr>
        <p:sp>
          <p:nvSpPr>
            <p:cNvPr id="3" name="TextBox 2"/>
            <p:cNvSpPr txBox="1"/>
            <p:nvPr/>
          </p:nvSpPr>
          <p:spPr>
            <a:xfrm>
              <a:off x="4020713" y="2345703"/>
              <a:ext cx="64243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Left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9469" y="1244131"/>
              <a:ext cx="450139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USE AMP TO CONTROL ROOM VOLUME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61496" y="1663916"/>
              <a:ext cx="4052573" cy="725798"/>
              <a:chOff x="3183821" y="654514"/>
              <a:chExt cx="4575517" cy="105294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3821" y="654514"/>
                <a:ext cx="4575517" cy="1007221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4831913" y="166173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5444" y="1283890"/>
                <a:ext cx="208085" cy="19656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20358" y="1280167"/>
                <a:ext cx="208085" cy="20029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480046" y="2345703"/>
              <a:ext cx="749084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29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1348</Words>
  <Application>Microsoft Office PowerPoint</Application>
  <PresentationFormat>Custom</PresentationFormat>
  <Paragraphs>271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Entertainment Center Instructions</vt:lpstr>
      <vt:lpstr>Features</vt:lpstr>
      <vt:lpstr>TV and DVD Control</vt:lpstr>
      <vt:lpstr>TV Connections</vt:lpstr>
      <vt:lpstr>PA System Instructions</vt:lpstr>
      <vt:lpstr>Microphone Use</vt:lpstr>
      <vt:lpstr>Entertainment Use</vt:lpstr>
      <vt:lpstr>System Configuration</vt:lpstr>
      <vt:lpstr>Volume Controls</vt:lpstr>
      <vt:lpstr>Volume Adjustments</vt:lpstr>
      <vt:lpstr>Room Equalization Settings</vt:lpstr>
      <vt:lpstr>Power AMP</vt:lpstr>
      <vt:lpstr>NUMARK CD Mix 1</vt:lpstr>
      <vt:lpstr>NUMARK CD Mix 1</vt:lpstr>
      <vt:lpstr>PowerPoint Presentation</vt:lpstr>
      <vt:lpstr>SR 40 PRO 2 Microphone 1 and 2 </vt:lpstr>
      <vt:lpstr>Audio Technica Microphones A and B</vt:lpstr>
      <vt:lpstr>Audio Technica Microphones A &amp; B</vt:lpstr>
      <vt:lpstr>Speakers</vt:lpstr>
      <vt:lpstr>PowerPoint Presentation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sobkiw</dc:creator>
  <cp:lastModifiedBy> walt</cp:lastModifiedBy>
  <cp:revision>140</cp:revision>
  <cp:lastPrinted>2018-01-29T23:13:07Z</cp:lastPrinted>
  <dcterms:created xsi:type="dcterms:W3CDTF">2018-01-28T12:37:42Z</dcterms:created>
  <dcterms:modified xsi:type="dcterms:W3CDTF">2019-08-28T22:49:15Z</dcterms:modified>
</cp:coreProperties>
</file>