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5" r:id="rId3"/>
    <p:sldId id="256" r:id="rId4"/>
    <p:sldId id="271" r:id="rId5"/>
    <p:sldId id="290" r:id="rId6"/>
    <p:sldId id="291" r:id="rId7"/>
    <p:sldId id="273" r:id="rId8"/>
    <p:sldId id="279" r:id="rId9"/>
    <p:sldId id="276" r:id="rId10"/>
    <p:sldId id="257" r:id="rId11"/>
    <p:sldId id="283" r:id="rId12"/>
    <p:sldId id="289" r:id="rId13"/>
  </p:sldIdLst>
  <p:sldSz cx="10058400" cy="7772400"/>
  <p:notesSz cx="7315200" cy="96012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50" y="7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19915"/>
            <a:ext cx="8675370" cy="150230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702191"/>
            <a:ext cx="8675370" cy="5401994"/>
          </a:xfrm>
        </p:spPr>
        <p:txBody>
          <a:bodyPr>
            <a:normAutofit/>
          </a:bodyPr>
          <a:lstStyle>
            <a:lvl1pPr>
              <a:defRPr sz="2400"/>
            </a:lvl1pPr>
            <a:lvl2pPr marL="754380" indent="-251460">
              <a:buFont typeface="Wingdings" panose="05000000000000000000" pitchFamily="2" charset="2"/>
              <a:buChar char="Ø"/>
              <a:defRPr sz="2000"/>
            </a:lvl2pPr>
            <a:lvl3pPr marL="1257300" indent="-251460">
              <a:buFont typeface="Wingdings" panose="05000000000000000000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4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659988"/>
            <a:ext cx="8675370" cy="534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DC6E-EB95-4BA3-BB0D-32D425EF598E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5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Entertainment Center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180527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410600" y="1091162"/>
            <a:ext cx="16738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YAMAHA</a:t>
            </a:r>
          </a:p>
          <a:p>
            <a:pPr algn="ctr"/>
            <a:r>
              <a:rPr lang="en-US" sz="3200" dirty="0"/>
              <a:t>Mixer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0" y="462669"/>
            <a:ext cx="9585960" cy="6963782"/>
            <a:chOff x="472440" y="295029"/>
            <a:chExt cx="9585960" cy="69637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9181" y="963820"/>
              <a:ext cx="4221646" cy="557207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07057" y="323936"/>
              <a:ext cx="1222707" cy="70968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/>
                <a:t>To</a:t>
              </a:r>
            </a:p>
            <a:p>
              <a:pPr algn="ctr"/>
              <a:r>
                <a:rPr lang="en-US" sz="2000" dirty="0"/>
                <a:t>Power AMP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31639" y="295029"/>
              <a:ext cx="1058881" cy="40011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/>
                <a:t>From DVD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65533" y="309569"/>
              <a:ext cx="948786" cy="707886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/>
                <a:t>Wireless </a:t>
              </a:r>
            </a:p>
            <a:p>
              <a:pPr algn="ctr"/>
              <a:r>
                <a:rPr lang="en-US" sz="2000" dirty="0"/>
                <a:t>MICs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0978" y="1855050"/>
              <a:ext cx="1397114" cy="13270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PAD 1 Up</a:t>
              </a:r>
            </a:p>
            <a:p>
              <a:pPr algn="r"/>
              <a:r>
                <a:rPr lang="en-US" sz="2000" dirty="0"/>
                <a:t>PAD 2 Up</a:t>
              </a:r>
            </a:p>
            <a:p>
              <a:pPr algn="r"/>
              <a:r>
                <a:rPr lang="en-US" sz="2000" dirty="0"/>
                <a:t>HPF1 Down</a:t>
              </a:r>
            </a:p>
            <a:p>
              <a:pPr algn="r"/>
              <a:r>
                <a:rPr lang="en-US" sz="2000" dirty="0"/>
                <a:t>HPF2 Down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69129" y="2716909"/>
              <a:ext cx="274543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Red Button</a:t>
              </a:r>
            </a:p>
            <a:p>
              <a:r>
                <a:rPr lang="en-US" sz="2000" dirty="0"/>
                <a:t>Phantom Up for OFF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030" y="4371469"/>
              <a:ext cx="2063643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Fx1 Down ON</a:t>
              </a:r>
            </a:p>
            <a:p>
              <a:pPr algn="r"/>
              <a:r>
                <a:rPr lang="en-US" sz="2000" dirty="0"/>
                <a:t>Fx2 Down ON</a:t>
              </a:r>
            </a:p>
            <a:p>
              <a:pPr algn="r"/>
              <a:r>
                <a:rPr lang="en-US" sz="2000" u="sng" dirty="0"/>
                <a:t>Mono</a:t>
              </a:r>
              <a:r>
                <a:rPr lang="en-US" sz="2000" dirty="0"/>
                <a:t> / Stereo UP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0828" y="4264101"/>
              <a:ext cx="298757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Meter Set -3DB all devices</a:t>
              </a:r>
            </a:p>
            <a:p>
              <a:r>
                <a:rPr lang="en-US" sz="2000" dirty="0"/>
                <a:t>Start with TV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69131" y="5274295"/>
              <a:ext cx="2741713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Master Volume 3 o’clock</a:t>
              </a:r>
            </a:p>
            <a:p>
              <a:endParaRPr lang="en-US" sz="2000" dirty="0"/>
            </a:p>
            <a:p>
              <a:r>
                <a:rPr lang="en-US" sz="2000" dirty="0"/>
                <a:t>Headphones 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828" y="3677602"/>
              <a:ext cx="1682192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Power on / off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4328" y="3245770"/>
              <a:ext cx="2232342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Gain 12 o’clock</a:t>
              </a:r>
            </a:p>
            <a:p>
              <a:pPr algn="r"/>
              <a:r>
                <a:rPr lang="en-US" sz="2000" dirty="0"/>
                <a:t>High +15 DB o’clock</a:t>
              </a:r>
            </a:p>
            <a:p>
              <a:pPr algn="r"/>
              <a:r>
                <a:rPr lang="en-US" sz="2000" dirty="0"/>
                <a:t>Low 2 o’clock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485" y="5517538"/>
              <a:ext cx="2310377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Mic Level 1 2 o’clock</a:t>
              </a:r>
            </a:p>
            <a:p>
              <a:pPr algn="r"/>
              <a:r>
                <a:rPr lang="en-US" sz="2000" dirty="0"/>
                <a:t>Mic Level 2 2 o’clock</a:t>
              </a:r>
            </a:p>
            <a:p>
              <a:pPr algn="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74092" y="6550925"/>
              <a:ext cx="25075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Level 3/4 2 o’clock</a:t>
              </a:r>
            </a:p>
            <a:p>
              <a:r>
                <a:rPr lang="en-US" sz="2000" dirty="0"/>
                <a:t>Level 5/6 0 Not Used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81628" y="6535894"/>
              <a:ext cx="2860591" cy="7096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Fx</a:t>
              </a:r>
              <a:r>
                <a:rPr lang="en-US" sz="2000" dirty="0"/>
                <a:t> Return Level 11 o’clock</a:t>
              </a:r>
            </a:p>
            <a:p>
              <a:r>
                <a:rPr lang="en-US" sz="2000" dirty="0"/>
                <a:t>Delay Down, VO. Echo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440" y="997463"/>
              <a:ext cx="225827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1/L &amp; 2/R Settings MUST match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065479" y="4535708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Oval 32"/>
            <p:cNvSpPr/>
            <p:nvPr/>
          </p:nvSpPr>
          <p:spPr>
            <a:xfrm>
              <a:off x="5250263" y="4535708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Oval 33"/>
            <p:cNvSpPr/>
            <p:nvPr/>
          </p:nvSpPr>
          <p:spPr>
            <a:xfrm>
              <a:off x="6553418" y="558572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4"/>
            <p:cNvSpPr/>
            <p:nvPr/>
          </p:nvSpPr>
          <p:spPr>
            <a:xfrm>
              <a:off x="5345556" y="5812491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Oval 35"/>
            <p:cNvSpPr/>
            <p:nvPr/>
          </p:nvSpPr>
          <p:spPr>
            <a:xfrm>
              <a:off x="4579763" y="581249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Oval 36"/>
            <p:cNvSpPr/>
            <p:nvPr/>
          </p:nvSpPr>
          <p:spPr>
            <a:xfrm>
              <a:off x="4275994" y="5291492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Oval 37"/>
            <p:cNvSpPr/>
            <p:nvPr/>
          </p:nvSpPr>
          <p:spPr>
            <a:xfrm>
              <a:off x="3592350" y="5291492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Oval 38"/>
            <p:cNvSpPr/>
            <p:nvPr/>
          </p:nvSpPr>
          <p:spPr>
            <a:xfrm>
              <a:off x="5155660" y="4264104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391845" y="3670701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Oval 40"/>
            <p:cNvSpPr/>
            <p:nvPr/>
          </p:nvSpPr>
          <p:spPr>
            <a:xfrm>
              <a:off x="4217426" y="4187575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Oval 41"/>
            <p:cNvSpPr/>
            <p:nvPr/>
          </p:nvSpPr>
          <p:spPr>
            <a:xfrm>
              <a:off x="3525044" y="4208125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/>
            <p:cNvSpPr/>
            <p:nvPr/>
          </p:nvSpPr>
          <p:spPr>
            <a:xfrm>
              <a:off x="3610074" y="4446237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Oval 43"/>
            <p:cNvSpPr/>
            <p:nvPr/>
          </p:nvSpPr>
          <p:spPr>
            <a:xfrm>
              <a:off x="4306928" y="4459179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Oval 46"/>
            <p:cNvSpPr/>
            <p:nvPr/>
          </p:nvSpPr>
          <p:spPr>
            <a:xfrm>
              <a:off x="3416785" y="327049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Oval 47"/>
            <p:cNvSpPr/>
            <p:nvPr/>
          </p:nvSpPr>
          <p:spPr>
            <a:xfrm>
              <a:off x="4121641" y="327049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Oval 49"/>
            <p:cNvSpPr/>
            <p:nvPr/>
          </p:nvSpPr>
          <p:spPr>
            <a:xfrm>
              <a:off x="3312379" y="4932014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Oval 50"/>
            <p:cNvSpPr/>
            <p:nvPr/>
          </p:nvSpPr>
          <p:spPr>
            <a:xfrm>
              <a:off x="4226161" y="4931611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Oval 51"/>
            <p:cNvSpPr/>
            <p:nvPr/>
          </p:nvSpPr>
          <p:spPr>
            <a:xfrm>
              <a:off x="3558298" y="2563041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Oval 52"/>
            <p:cNvSpPr/>
            <p:nvPr/>
          </p:nvSpPr>
          <p:spPr>
            <a:xfrm>
              <a:off x="4259180" y="2563041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Oval 53"/>
            <p:cNvSpPr/>
            <p:nvPr/>
          </p:nvSpPr>
          <p:spPr>
            <a:xfrm>
              <a:off x="6676245" y="4687504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Oval 54"/>
            <p:cNvSpPr/>
            <p:nvPr/>
          </p:nvSpPr>
          <p:spPr>
            <a:xfrm>
              <a:off x="3778621" y="493161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Oval 44"/>
            <p:cNvSpPr/>
            <p:nvPr/>
          </p:nvSpPr>
          <p:spPr>
            <a:xfrm>
              <a:off x="3266364" y="2576142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Oval 45"/>
            <p:cNvSpPr/>
            <p:nvPr/>
          </p:nvSpPr>
          <p:spPr>
            <a:xfrm>
              <a:off x="3952882" y="2567594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97834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84" y="1786086"/>
            <a:ext cx="3515087" cy="5454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853" y="1751180"/>
            <a:ext cx="3615479" cy="55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9597" y="2882585"/>
            <a:ext cx="8675370" cy="19180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System Power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off when done!</a:t>
            </a:r>
          </a:p>
        </p:txBody>
      </p:sp>
    </p:spTree>
    <p:extLst>
      <p:ext uri="{BB962C8B-B14F-4D97-AF65-F5344CB8AC3E}">
        <p14:creationId xmlns:p14="http://schemas.microsoft.com/office/powerpoint/2010/main" val="9033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Connections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1522220"/>
            <a:ext cx="1323975" cy="596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56" y="3697076"/>
            <a:ext cx="2152750" cy="3694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311" y="1207629"/>
            <a:ext cx="4423145" cy="2381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981" y="3697076"/>
            <a:ext cx="5385605" cy="3575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7057" y="1094002"/>
            <a:ext cx="795411" cy="70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 1</a:t>
            </a:r>
          </a:p>
          <a:p>
            <a:r>
              <a:rPr lang="en-US" dirty="0"/>
              <a:t>USB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8607" y="1899966"/>
            <a:ext cx="923586" cy="70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Audio</a:t>
            </a:r>
          </a:p>
          <a:p>
            <a:pPr algn="ctr"/>
            <a:r>
              <a:rPr lang="en-US" dirty="0"/>
              <a:t>Optical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6883" y="2552813"/>
            <a:ext cx="204017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HDMI 1-4   RF 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8487" y="5764179"/>
            <a:ext cx="1093954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Ethernet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0621" y="4418995"/>
            <a:ext cx="1492524" cy="7096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Connect Box</a:t>
            </a:r>
          </a:p>
          <a:p>
            <a:pPr algn="r"/>
            <a:r>
              <a:rPr lang="en-US" dirty="0"/>
              <a:t>Power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7D189-E131-0968-624B-0167DD1E3262}"/>
              </a:ext>
            </a:extLst>
          </p:cNvPr>
          <p:cNvSpPr txBox="1"/>
          <p:nvPr/>
        </p:nvSpPr>
        <p:spPr>
          <a:xfrm>
            <a:off x="7761861" y="2153420"/>
            <a:ext cx="1616148" cy="1018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HDMI 1 Cable</a:t>
            </a:r>
          </a:p>
          <a:p>
            <a:r>
              <a:rPr lang="en-US" dirty="0"/>
              <a:t>HDMI 2 DVD</a:t>
            </a:r>
          </a:p>
          <a:p>
            <a:r>
              <a:rPr lang="en-US" dirty="0"/>
              <a:t>HDMI 3 PC</a:t>
            </a:r>
          </a:p>
        </p:txBody>
      </p:sp>
    </p:spTree>
    <p:extLst>
      <p:ext uri="{BB962C8B-B14F-4D97-AF65-F5344CB8AC3E}">
        <p14:creationId xmlns:p14="http://schemas.microsoft.com/office/powerpoint/2010/main" val="398437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5842"/>
            <a:ext cx="9144000" cy="982893"/>
          </a:xfrm>
        </p:spPr>
        <p:txBody>
          <a:bodyPr>
            <a:normAutofit fontScale="90000"/>
          </a:bodyPr>
          <a:lstStyle/>
          <a:p>
            <a:r>
              <a:rPr lang="en-US" dirty="0"/>
              <a:t>PA System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42489"/>
            <a:ext cx="9144000" cy="3996515"/>
          </a:xfrm>
        </p:spPr>
        <p:txBody>
          <a:bodyPr>
            <a:noAutofit/>
          </a:bodyPr>
          <a:lstStyle/>
          <a:p>
            <a:r>
              <a:rPr lang="en-US" sz="2000" dirty="0"/>
              <a:t>Examine speakers to ensure they are safely attached</a:t>
            </a:r>
          </a:p>
          <a:p>
            <a:r>
              <a:rPr lang="en-US" sz="2000" dirty="0"/>
              <a:t>Open Credenza doors to ensure equipment does not overheat</a:t>
            </a:r>
          </a:p>
          <a:p>
            <a:r>
              <a:rPr lang="en-US" sz="2000" dirty="0"/>
              <a:t>Turn on as needed TV &amp; DVD, then PA Power Strip, then Power AMP</a:t>
            </a:r>
          </a:p>
          <a:p>
            <a:r>
              <a:rPr lang="en-US" sz="2000" dirty="0"/>
              <a:t>Ensure all devices are powered on</a:t>
            </a:r>
          </a:p>
          <a:p>
            <a:r>
              <a:rPr lang="en-US" sz="2000" dirty="0"/>
              <a:t>Use Power AMP to control ROOM Volume</a:t>
            </a:r>
          </a:p>
          <a:p>
            <a:r>
              <a:rPr lang="en-US" sz="2000" dirty="0"/>
              <a:t>Left and Right Volume Must Match, turn down to 9 o’clock when done</a:t>
            </a:r>
          </a:p>
          <a:p>
            <a:r>
              <a:rPr lang="en-US" sz="2000" dirty="0"/>
              <a:t>When done turn off All power including Power AMP</a:t>
            </a:r>
          </a:p>
          <a:p>
            <a:endParaRPr lang="en-US" sz="2000" dirty="0"/>
          </a:p>
          <a:p>
            <a:r>
              <a:rPr lang="en-US" sz="2000" b="1" dirty="0"/>
              <a:t>CAUTION DO NOT use microphones closer than 15 feet to speakers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03" y="910418"/>
            <a:ext cx="5059018" cy="1113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5080" y="533400"/>
            <a:ext cx="499872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AMP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2042160"/>
            <a:ext cx="583173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4520" y="2011680"/>
            <a:ext cx="72410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3440" y="2042160"/>
            <a:ext cx="84792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</a:t>
            </a:r>
          </a:p>
        </p:txBody>
      </p:sp>
      <p:sp>
        <p:nvSpPr>
          <p:cNvPr id="9" name="Oval 8"/>
          <p:cNvSpPr/>
          <p:nvPr/>
        </p:nvSpPr>
        <p:spPr>
          <a:xfrm>
            <a:off x="5723176" y="1641568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77123" y="1641568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Microphone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021" y="1702190"/>
            <a:ext cx="5535864" cy="51558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Shure BLX2/PG58</a:t>
            </a:r>
          </a:p>
          <a:p>
            <a:pPr>
              <a:lnSpc>
                <a:spcPct val="100000"/>
              </a:lnSpc>
            </a:pPr>
            <a:r>
              <a:rPr lang="en-US" dirty="0"/>
              <a:t>Unscrew Bottom</a:t>
            </a:r>
          </a:p>
          <a:p>
            <a:pPr>
              <a:lnSpc>
                <a:spcPct val="100000"/>
              </a:lnSpc>
            </a:pPr>
            <a:r>
              <a:rPr lang="en-US" dirty="0"/>
              <a:t>Press Power Button</a:t>
            </a:r>
          </a:p>
          <a:p>
            <a:pPr>
              <a:lnSpc>
                <a:spcPct val="100000"/>
              </a:lnSpc>
            </a:pPr>
            <a:r>
              <a:rPr lang="en-US" dirty="0"/>
              <a:t>Select channel and Group to match Channel and Group on receiver in cabinet</a:t>
            </a:r>
          </a:p>
          <a:p>
            <a:pPr>
              <a:lnSpc>
                <a:spcPct val="100000"/>
              </a:lnSpc>
            </a:pPr>
            <a:r>
              <a:rPr lang="en-US" dirty="0"/>
              <a:t>Look at receiver battery light &amp; make sure it is green or replace batteries</a:t>
            </a:r>
          </a:p>
          <a:p>
            <a:pPr>
              <a:lnSpc>
                <a:spcPct val="100000"/>
              </a:lnSpc>
            </a:pPr>
            <a:r>
              <a:rPr lang="en-US" dirty="0"/>
              <a:t>Use rechargeable batteries because they only last for 1 or 2 meetings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7053323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Turn off MICs when done or batteries will fail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EF558C-A676-8FAD-5B44-88D96F1B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73" y="1691509"/>
            <a:ext cx="1190625" cy="3695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B15D19-BEB2-86BB-3994-642753B4A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46" y="1446979"/>
            <a:ext cx="952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Wearable Microphone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021" y="1702190"/>
            <a:ext cx="5535864" cy="50927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Shure BLX1</a:t>
            </a:r>
          </a:p>
          <a:p>
            <a:pPr>
              <a:lnSpc>
                <a:spcPct val="100000"/>
              </a:lnSpc>
            </a:pPr>
            <a:r>
              <a:rPr lang="en-US" dirty="0"/>
              <a:t>Press Power Button at top</a:t>
            </a:r>
          </a:p>
          <a:p>
            <a:pPr>
              <a:lnSpc>
                <a:spcPct val="100000"/>
              </a:lnSpc>
            </a:pPr>
            <a:r>
              <a:rPr lang="en-US" dirty="0"/>
              <a:t>Open compartment</a:t>
            </a:r>
          </a:p>
          <a:p>
            <a:pPr>
              <a:lnSpc>
                <a:spcPct val="100000"/>
              </a:lnSpc>
            </a:pPr>
            <a:r>
              <a:rPr lang="en-US" dirty="0"/>
              <a:t>Select channel and Group to match Channel and Group on receiver in cabinet</a:t>
            </a:r>
          </a:p>
          <a:p>
            <a:pPr>
              <a:lnSpc>
                <a:spcPct val="100000"/>
              </a:lnSpc>
            </a:pPr>
            <a:r>
              <a:rPr lang="en-US" dirty="0"/>
              <a:t>Look at receiver battery light &amp; make sure it is green or replace batteries</a:t>
            </a:r>
          </a:p>
          <a:p>
            <a:pPr>
              <a:lnSpc>
                <a:spcPct val="100000"/>
              </a:lnSpc>
            </a:pPr>
            <a:r>
              <a:rPr lang="en-US" dirty="0"/>
              <a:t>Use rechargeable batteries because they only last for 1 or 2 meetings</a:t>
            </a:r>
          </a:p>
          <a:p>
            <a:pPr>
              <a:lnSpc>
                <a:spcPct val="100000"/>
              </a:lnSpc>
            </a:pPr>
            <a:r>
              <a:rPr lang="en-US" dirty="0"/>
              <a:t>Turn down volume to stop feedback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7053323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Turn off MICs when done or batteries will fail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89594-D6D6-A519-DB2B-A2A2209A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23" y="4856567"/>
            <a:ext cx="2857143" cy="209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52270D-612F-C575-B3A6-09A3272C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1" y="995931"/>
            <a:ext cx="2857143" cy="3857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CA9D0-760D-8048-21C1-5482921BEF24}"/>
              </a:ext>
            </a:extLst>
          </p:cNvPr>
          <p:cNvSpPr txBox="1"/>
          <p:nvPr/>
        </p:nvSpPr>
        <p:spPr>
          <a:xfrm>
            <a:off x="2540874" y="5710037"/>
            <a:ext cx="10378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196712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Microphone Use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476" y="4792717"/>
            <a:ext cx="8121409" cy="20652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Microphones must connect to receiver using the correct Group and Channel</a:t>
            </a:r>
          </a:p>
          <a:p>
            <a:pPr>
              <a:lnSpc>
                <a:spcPct val="100000"/>
              </a:lnSpc>
            </a:pPr>
            <a:r>
              <a:rPr lang="en-US" dirty="0"/>
              <a:t>There are 2 receivers, 1 for each Mic</a:t>
            </a:r>
          </a:p>
          <a:p>
            <a:pPr>
              <a:lnSpc>
                <a:spcPct val="100000"/>
              </a:lnSpc>
            </a:pPr>
            <a:r>
              <a:rPr lang="en-US" dirty="0"/>
              <a:t>Use Receiver # 2 for the wearable wireless mic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7053323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They are always 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49FB-4127-6BDA-EE75-B0FD7BCD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799403"/>
            <a:ext cx="5295900" cy="120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236520-8972-385B-7C31-CD58C86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64" y="3181513"/>
            <a:ext cx="5295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 Configuration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45114" y="2425879"/>
            <a:ext cx="0" cy="5334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96" y="2732499"/>
            <a:ext cx="1135637" cy="51633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845828" y="3085309"/>
            <a:ext cx="626069" cy="1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39307" y="3075222"/>
            <a:ext cx="589532" cy="10084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897" y="2909844"/>
            <a:ext cx="3013519" cy="663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07" y="2990667"/>
            <a:ext cx="1401421" cy="1849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26004" y="1781409"/>
            <a:ext cx="644920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DVD</a:t>
            </a:r>
          </a:p>
        </p:txBody>
      </p:sp>
      <p:cxnSp>
        <p:nvCxnSpPr>
          <p:cNvPr id="20" name="Straight Connector 19"/>
          <p:cNvCxnSpPr>
            <a:cxnSpLocks/>
            <a:stCxn id="14" idx="2"/>
          </p:cNvCxnSpPr>
          <p:nvPr/>
        </p:nvCxnSpPr>
        <p:spPr>
          <a:xfrm>
            <a:off x="4148464" y="2182416"/>
            <a:ext cx="0" cy="26124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14099" y="3075222"/>
            <a:ext cx="457097" cy="304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15557" y="3075225"/>
            <a:ext cx="236524" cy="1910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14936" y="3075222"/>
            <a:ext cx="457097" cy="304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09538" y="3371792"/>
            <a:ext cx="236524" cy="1910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877629" y="3573222"/>
            <a:ext cx="1093564" cy="853147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95094" y="4255647"/>
            <a:ext cx="1227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External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23627" y="4183786"/>
            <a:ext cx="118147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Speaker 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78656" y="4176945"/>
            <a:ext cx="121353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Speaker 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435529" y="3589344"/>
            <a:ext cx="0" cy="5334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40257" y="3598641"/>
            <a:ext cx="0" cy="5334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32902" y="3325448"/>
            <a:ext cx="1710533" cy="70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Wireless Mic 1</a:t>
            </a:r>
          </a:p>
          <a:p>
            <a:r>
              <a:rPr lang="en-US" sz="2000" dirty="0"/>
              <a:t>Wireless Mic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61901" y="3553687"/>
            <a:ext cx="686406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AMP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66470" y="4840378"/>
            <a:ext cx="1117742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YAMAHA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87283E-AAEC-140C-CCDF-B3D101B6B709}"/>
              </a:ext>
            </a:extLst>
          </p:cNvPr>
          <p:cNvCxnSpPr>
            <a:cxnSpLocks/>
          </p:cNvCxnSpPr>
          <p:nvPr/>
        </p:nvCxnSpPr>
        <p:spPr>
          <a:xfrm>
            <a:off x="3531476" y="2191407"/>
            <a:ext cx="283779" cy="756745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8DAFC6-F4F1-DFA1-B66F-86517B806298}"/>
              </a:ext>
            </a:extLst>
          </p:cNvPr>
          <p:cNvSpPr txBox="1"/>
          <p:nvPr/>
        </p:nvSpPr>
        <p:spPr>
          <a:xfrm>
            <a:off x="2378985" y="1775173"/>
            <a:ext cx="1367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Wired Mics</a:t>
            </a:r>
          </a:p>
        </p:txBody>
      </p:sp>
    </p:spTree>
    <p:extLst>
      <p:ext uri="{BB962C8B-B14F-4D97-AF65-F5344CB8AC3E}">
        <p14:creationId xmlns:p14="http://schemas.microsoft.com/office/powerpoint/2010/main" val="3601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Controls</a:t>
            </a:r>
          </a:p>
        </p:txBody>
      </p:sp>
      <p:sp>
        <p:nvSpPr>
          <p:cNvPr id="5" name="Oval 4"/>
          <p:cNvSpPr/>
          <p:nvPr/>
        </p:nvSpPr>
        <p:spPr>
          <a:xfrm>
            <a:off x="5632839" y="283450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5024261" y="4267546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553777" y="4267546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7194819" y="4267546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7655942" y="4253193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Rectangle 20"/>
          <p:cNvSpPr/>
          <p:nvPr/>
        </p:nvSpPr>
        <p:spPr>
          <a:xfrm>
            <a:off x="6150993" y="5097058"/>
            <a:ext cx="805513" cy="5560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45" y="3153944"/>
            <a:ext cx="1401421" cy="18497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01311" y="4457776"/>
            <a:ext cx="1261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Wireless</a:t>
            </a:r>
          </a:p>
          <a:p>
            <a:pPr algn="ctr"/>
            <a:r>
              <a:rPr lang="en-US" sz="2000" dirty="0"/>
              <a:t>Mic 1&amp;2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3894083" y="4777091"/>
            <a:ext cx="43403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4713890" y="5033139"/>
            <a:ext cx="132455" cy="29560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77746" y="4644062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4742306" y="4644062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>
            <a:off x="5446984" y="5352686"/>
            <a:ext cx="93170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Master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603931" y="5033135"/>
            <a:ext cx="0" cy="3195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46987" y="4641725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9" name="Group 38"/>
          <p:cNvGrpSpPr/>
          <p:nvPr/>
        </p:nvGrpSpPr>
        <p:grpSpPr>
          <a:xfrm>
            <a:off x="2829469" y="1244131"/>
            <a:ext cx="4501396" cy="1502579"/>
            <a:chOff x="2829469" y="1244131"/>
            <a:chExt cx="4501396" cy="1502579"/>
          </a:xfrm>
        </p:grpSpPr>
        <p:sp>
          <p:nvSpPr>
            <p:cNvPr id="3" name="TextBox 2"/>
            <p:cNvSpPr txBox="1"/>
            <p:nvPr/>
          </p:nvSpPr>
          <p:spPr>
            <a:xfrm>
              <a:off x="4020713" y="2345703"/>
              <a:ext cx="642436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Left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29469" y="1244131"/>
              <a:ext cx="4501396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USE AMP TO CONTROL ROOM VOLUME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061496" y="1663916"/>
              <a:ext cx="4052573" cy="725798"/>
              <a:chOff x="3183821" y="654514"/>
              <a:chExt cx="4575517" cy="105294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3821" y="654514"/>
                <a:ext cx="4575517" cy="1007221"/>
              </a:xfrm>
              <a:prstGeom prst="rect">
                <a:avLst/>
              </a:prstGeom>
            </p:spPr>
          </p:pic>
          <p:sp>
            <p:nvSpPr>
              <p:cNvPr id="34" name="Oval 33"/>
              <p:cNvSpPr/>
              <p:nvPr/>
            </p:nvSpPr>
            <p:spPr>
              <a:xfrm>
                <a:off x="4831913" y="166173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525444" y="1283890"/>
                <a:ext cx="208085" cy="196567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220358" y="1280167"/>
                <a:ext cx="208085" cy="20029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480046" y="2345703"/>
              <a:ext cx="749084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Right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9BB908A-7454-E097-3FA0-0D48759BD6C1}"/>
              </a:ext>
            </a:extLst>
          </p:cNvPr>
          <p:cNvSpPr txBox="1"/>
          <p:nvPr/>
        </p:nvSpPr>
        <p:spPr>
          <a:xfrm>
            <a:off x="4984529" y="5883458"/>
            <a:ext cx="93170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DVD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4A11E2-31A1-3EB8-DF5E-170E8FD2CEA5}"/>
              </a:ext>
            </a:extLst>
          </p:cNvPr>
          <p:cNvCxnSpPr>
            <a:cxnSpLocks/>
          </p:cNvCxnSpPr>
          <p:nvPr/>
        </p:nvCxnSpPr>
        <p:spPr>
          <a:xfrm>
            <a:off x="5314897" y="5027880"/>
            <a:ext cx="0" cy="7580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25B22CF-752D-8F27-E981-43836FB6AC05}"/>
              </a:ext>
            </a:extLst>
          </p:cNvPr>
          <p:cNvSpPr/>
          <p:nvPr/>
        </p:nvSpPr>
        <p:spPr>
          <a:xfrm>
            <a:off x="5189483" y="4636470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4DC5BA-8957-8FAA-922C-FD66D93525FA}"/>
              </a:ext>
            </a:extLst>
          </p:cNvPr>
          <p:cNvSpPr txBox="1"/>
          <p:nvPr/>
        </p:nvSpPr>
        <p:spPr>
          <a:xfrm>
            <a:off x="3799490" y="5335390"/>
            <a:ext cx="115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Wired</a:t>
            </a:r>
          </a:p>
          <a:p>
            <a:pPr algn="ctr"/>
            <a:r>
              <a:rPr lang="en-US" sz="2000" dirty="0"/>
              <a:t>Mics</a:t>
            </a:r>
          </a:p>
        </p:txBody>
      </p:sp>
    </p:spTree>
    <p:extLst>
      <p:ext uri="{BB962C8B-B14F-4D97-AF65-F5344CB8AC3E}">
        <p14:creationId xmlns:p14="http://schemas.microsoft.com/office/powerpoint/2010/main" val="180429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1629586"/>
            <a:ext cx="8610600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73" y="4298253"/>
            <a:ext cx="4110126" cy="243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3461" y="3510649"/>
            <a:ext cx="4034438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 A &amp; B must match: 9 to 11 o’clock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2409" y="4777021"/>
            <a:ext cx="866199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Stereo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5377" y="5837480"/>
            <a:ext cx="516488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Lift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6228" y="4336531"/>
            <a:ext cx="1777794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Input</a:t>
            </a:r>
          </a:p>
          <a:p>
            <a:r>
              <a:rPr lang="en-US" sz="2000" dirty="0"/>
              <a:t>CH A &amp; B from</a:t>
            </a:r>
          </a:p>
          <a:p>
            <a:r>
              <a:rPr lang="en-US" sz="2000" dirty="0"/>
              <a:t>YAMAHA Mixer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6231" y="5668796"/>
            <a:ext cx="2027927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Output</a:t>
            </a:r>
          </a:p>
          <a:p>
            <a:r>
              <a:rPr lang="en-US" sz="2000" dirty="0"/>
              <a:t>Speakers Polarity </a:t>
            </a:r>
          </a:p>
          <a:p>
            <a:r>
              <a:rPr lang="en-US" sz="2000" dirty="0"/>
              <a:t>Must Match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7988" y="1288989"/>
            <a:ext cx="4269695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 THIS TO CONTROL ROOM VOLUME</a:t>
            </a:r>
          </a:p>
        </p:txBody>
      </p:sp>
      <p:sp>
        <p:nvSpPr>
          <p:cNvPr id="11" name="Oval 10"/>
          <p:cNvSpPr/>
          <p:nvPr/>
        </p:nvSpPr>
        <p:spPr>
          <a:xfrm>
            <a:off x="6168194" y="2886040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Oval 11"/>
          <p:cNvSpPr/>
          <p:nvPr/>
        </p:nvSpPr>
        <p:spPr>
          <a:xfrm>
            <a:off x="3017016" y="2865027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Oval 12"/>
          <p:cNvSpPr/>
          <p:nvPr/>
        </p:nvSpPr>
        <p:spPr>
          <a:xfrm>
            <a:off x="6339644" y="2636809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val 13"/>
          <p:cNvSpPr/>
          <p:nvPr/>
        </p:nvSpPr>
        <p:spPr>
          <a:xfrm>
            <a:off x="3115037" y="2636809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1081673" y="7121355"/>
            <a:ext cx="8142485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Caution: Do Not bridge. This can damage the speakers with excessive power.</a:t>
            </a:r>
          </a:p>
        </p:txBody>
      </p:sp>
    </p:spTree>
    <p:extLst>
      <p:ext uri="{BB962C8B-B14F-4D97-AF65-F5344CB8AC3E}">
        <p14:creationId xmlns:p14="http://schemas.microsoft.com/office/powerpoint/2010/main" val="19568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481</Words>
  <Application>Microsoft Office PowerPoint</Application>
  <PresentationFormat>Custom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Entertainment Center Instructions</vt:lpstr>
      <vt:lpstr>TV Connections</vt:lpstr>
      <vt:lpstr>PA System Instructions</vt:lpstr>
      <vt:lpstr>Wireless Microphone Use</vt:lpstr>
      <vt:lpstr>Wearable Microphone Use</vt:lpstr>
      <vt:lpstr>Microphone Use Receiver</vt:lpstr>
      <vt:lpstr>System Configuration</vt:lpstr>
      <vt:lpstr>Volume Controls</vt:lpstr>
      <vt:lpstr>Power AMP</vt:lpstr>
      <vt:lpstr>PowerPoint Presentation</vt:lpstr>
      <vt:lpstr>Speakers</vt:lpstr>
      <vt:lpstr>PowerPoint Presentation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sobkiw</dc:creator>
  <cp:lastModifiedBy> walt</cp:lastModifiedBy>
  <cp:revision>145</cp:revision>
  <cp:lastPrinted>2018-01-29T23:13:07Z</cp:lastPrinted>
  <dcterms:created xsi:type="dcterms:W3CDTF">2018-01-28T12:37:42Z</dcterms:created>
  <dcterms:modified xsi:type="dcterms:W3CDTF">2022-06-14T01:57:39Z</dcterms:modified>
</cp:coreProperties>
</file>